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0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7" autoAdjust="0"/>
    <p:restoredTop sz="94660"/>
  </p:normalViewPr>
  <p:slideViewPr>
    <p:cSldViewPr snapToGrid="0">
      <p:cViewPr>
        <p:scale>
          <a:sx n="75" d="100"/>
          <a:sy n="75" d="100"/>
        </p:scale>
        <p:origin x="978" y="12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A8C93-5E60-8246-D3C9-1905650B32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DC5EB-CCE6-AD76-B1DD-1F51097C8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37570-512D-1BD6-F785-DC87AE4DD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A88BF-159C-E94A-9CA1-A884F3A3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88F39-37FC-B6EF-34ED-BE2C4F2F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3936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A20C-045C-A090-BB8B-95C804AB1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11B2F-9C1B-8619-E1E4-DC0F82BF9F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9CA31-2DD2-0C7D-AC54-BDC58FA38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E50C2-890E-63B1-F4C5-1CA5EA6A2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9279A-D37F-0C19-9CB0-6034FE69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7115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88E829-EE91-BD35-C9E8-F41DD5FA58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84AB22-868A-CE91-BE2A-786C53C656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AD0A1-511D-CCE0-B934-17CE67A4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B9D03-A2A6-73F8-B48D-C151FE889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518BC-F05A-633C-E8CC-C2538DF9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1009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B1394-3248-E672-E7B9-5AE6A810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72CE0-CFDC-485B-6699-42A4E38DE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B53B0-E67C-32F7-B206-FF000D7B2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1BE63-AA4C-0B81-B6E1-1BEFC9B22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421CF-923E-F356-C6E6-CD632D27D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503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F81E4-BD3A-4798-A57B-0EB8CC5A6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78A70-4397-33DE-9B7D-BF8943C61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BCA39-4474-DEB1-43AE-54D80A9E3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44CC-F9E1-B17E-1A3B-724FB95DC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37DBC-F159-00B3-3F67-2C96A4EE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3464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7F59F-7DF4-4AE4-5052-FF21538B2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22432-3E01-F829-226B-AA78D0D09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49133-7C36-75A6-79F6-D7D80BFA7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73F2A2-5C3C-D3D1-0450-A81C66D2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216F7E-9C17-4948-61AA-29A0F4C27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7AD3A-0F44-AC28-47F2-E11C5A94F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0816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3A2F2-F6FA-9997-39D0-3AC132586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110BAB-1CCD-4614-325A-32F0408ED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EA784-2DE5-7C71-8FBC-E1D1605BE9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E54EFA-E489-4622-2FC7-B8BDE848E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39554-01C5-DA3E-0AB6-C6B15184BC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C017B-21FB-93B0-5BD9-33935FC7D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0034E-1363-7BDB-E3DA-8A99223EB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2A9A29-17B8-C953-DFD0-60C312F0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596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C7697-AE8F-8D2C-70A3-3717FEEDC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A6073A-56E6-086B-711A-5F9A42C28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4E4F6-E15C-F4DB-44E4-3A2F36291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C39A33-B7FC-4D8D-A854-4C1ACF3D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9154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94C18-8AC1-3310-88E7-43AD29A57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71A470-74E1-8CFC-21F5-CDBF762CC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CE46D-FE88-3058-1560-3F03A85B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678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76F72-A137-EB43-120C-5F3DE7614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4C633-92F8-9A2F-E7C6-79A9AD7292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23286-461A-0C1A-EE9B-87E1AA9C3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DFD626-A2EE-18B8-EBF3-A0A67871E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A99D8-D1EC-5FA4-D6FF-201F070D6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19A3EE-11EF-6A37-7886-ACF4EDF1C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748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1BC9D-20FE-FFC5-C6A8-0775EA756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381458-6A41-890B-D59E-DE7C23D67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F95F66-BCBE-E93E-B5FA-EBBBD496C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28DCF0-D958-A924-6B64-6DE3D5F6F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F26A4-06D5-5EF3-2648-786B625E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30DDB-5296-9A44-0209-C1EFF5A0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4731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F4BC77-B0F4-00BF-2ED5-B6791957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B444D-91B8-D0A0-EBD4-C572C6793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4D2D89-B36F-D610-26E8-72C0D2122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DCD6B-C0B7-4D9E-BB88-FE7B632C5FFE}" type="datetimeFigureOut">
              <a:rPr lang="nl-NL" smtClean="0"/>
              <a:t>2-6-2023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C8686-EDE5-F1F4-98B8-8F17514A2E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F3D74-E70E-7DAD-4482-59A8CBF72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8BF28-1C46-425A-8546-6DE6A8DFA95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368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gif"/><Relationship Id="rId17" Type="http://schemas.openxmlformats.org/officeDocument/2006/relationships/image" Target="../media/image33.png"/><Relationship Id="rId2" Type="http://schemas.openxmlformats.org/officeDocument/2006/relationships/image" Target="../media/image18.jp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5" Type="http://schemas.openxmlformats.org/officeDocument/2006/relationships/image" Target="../media/image31.pn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gif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08208-89A8-5322-1F22-79BF02267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0049"/>
            <a:ext cx="9144000" cy="2387600"/>
          </a:xfrm>
        </p:spPr>
        <p:txBody>
          <a:bodyPr/>
          <a:lstStyle/>
          <a:p>
            <a:r>
              <a:rPr lang="nl-NL" sz="8800" b="1" dirty="0" err="1"/>
              <a:t>QMRITools</a:t>
            </a:r>
            <a:endParaRPr lang="nl-NL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7FC0F7-8B77-9D05-EF46-168E5641F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94416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/>
              <a:t>a versatile toolbox for quantitative magnetic resonance imaging (MRI) analysis</a:t>
            </a:r>
            <a:endParaRPr lang="nl-NL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E7A34C-8FC9-72DD-DB96-ADB71094F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526" y="333809"/>
            <a:ext cx="1667953" cy="16679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1B7BA13-D6CA-7FB2-2814-7E0484A1E317}"/>
              </a:ext>
            </a:extLst>
          </p:cNvPr>
          <p:cNvGrpSpPr/>
          <p:nvPr/>
        </p:nvGrpSpPr>
        <p:grpSpPr>
          <a:xfrm>
            <a:off x="5102296" y="3464651"/>
            <a:ext cx="1981300" cy="347532"/>
            <a:chOff x="655691" y="1824783"/>
            <a:chExt cx="3634763" cy="63755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F8AB7A-10A9-31A9-F508-15E593AA9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567" y="1827419"/>
              <a:ext cx="634921" cy="63492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A542F6E-68D1-A1E7-2968-03AAFBC32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3256" y="1827421"/>
              <a:ext cx="634921" cy="63492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EB24ED5-2031-7C15-14CC-AE776F4E6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5533" y="1824783"/>
              <a:ext cx="634921" cy="63492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6DC4974-16CC-C4C4-E0F4-BF32C802C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275" y="1827420"/>
              <a:ext cx="609524" cy="63492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6721F0-C62F-B51E-D810-2EE7565B6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91" y="1824784"/>
              <a:ext cx="634921" cy="634921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879E6D3-FB55-3440-B6A9-321E40E53CD6}"/>
              </a:ext>
            </a:extLst>
          </p:cNvPr>
          <p:cNvSpPr txBox="1"/>
          <p:nvPr/>
        </p:nvSpPr>
        <p:spPr>
          <a:xfrm>
            <a:off x="945319" y="6110854"/>
            <a:ext cx="10623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/>
              <a:t>www.qmritools.com	m.froeling@gmail.com	www.muscleatlas.org	ISMRM 2023 - </a:t>
            </a:r>
            <a:r>
              <a:rPr lang="nl-NL" dirty="0" err="1"/>
              <a:t>June</a:t>
            </a:r>
            <a:r>
              <a:rPr lang="nl-NL" dirty="0"/>
              <a:t> 7th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0E8B92-6C4A-9F9B-9887-D8C6FE2E8448}"/>
              </a:ext>
            </a:extLst>
          </p:cNvPr>
          <p:cNvGrpSpPr/>
          <p:nvPr/>
        </p:nvGrpSpPr>
        <p:grpSpPr>
          <a:xfrm>
            <a:off x="2217029" y="5231345"/>
            <a:ext cx="7823074" cy="484684"/>
            <a:chOff x="1122990" y="5201392"/>
            <a:chExt cx="7823074" cy="4846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24B1987-1471-BE86-A7B2-1D6F2276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990" y="5235798"/>
              <a:ext cx="1873736" cy="4502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E28B9BB-9DFD-1146-C435-902B786AB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798" y="5204241"/>
              <a:ext cx="962071" cy="45188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D4A39FC-13CE-9C95-2E21-FDE3374A1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4784" y="5201392"/>
              <a:ext cx="1771280" cy="45758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EF598B-AC38-F6FA-D2D0-D5FDCBDE7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4931" y="5222289"/>
              <a:ext cx="1667952" cy="45757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36FFFAF-DA2F-CFFB-12FB-ADAA11DEA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641" y="5216083"/>
              <a:ext cx="788375" cy="469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1338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765FA-D6CB-B2EE-32BC-394408DB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started: </a:t>
            </a:r>
            <a:r>
              <a:rPr lang="en-US" dirty="0"/>
              <a:t>start small time does the rest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2B2CA2-C093-24A0-6706-FAA1F2643D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26184" y="1789889"/>
            <a:ext cx="2940294" cy="413719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92FDE46-EA14-3281-72BA-C27AD588AC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716696"/>
            <a:ext cx="6613187" cy="49103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Collecting functions used in MSc and PhD </a:t>
            </a:r>
            <a:r>
              <a:rPr lang="en-US" sz="2000" i="1" dirty="0"/>
              <a:t>(</a:t>
            </a:r>
            <a:r>
              <a:rPr lang="en-US" sz="2000" i="1" dirty="0" err="1"/>
              <a:t>DTITools</a:t>
            </a:r>
            <a:r>
              <a:rPr lang="en-US" sz="2000" i="1" dirty="0"/>
              <a:t>: 2009-2012)</a:t>
            </a:r>
          </a:p>
          <a:p>
            <a:r>
              <a:rPr lang="en-US" dirty="0"/>
              <a:t>Moving beyond DTI and muscle </a:t>
            </a:r>
            <a:r>
              <a:rPr lang="en-US" sz="2000" i="1" dirty="0"/>
              <a:t>(multiple toolboxes: 2012-2016)</a:t>
            </a:r>
          </a:p>
          <a:p>
            <a:r>
              <a:rPr lang="en-US" dirty="0"/>
              <a:t>Merging into one and first GitHub page created </a:t>
            </a:r>
            <a:r>
              <a:rPr lang="en-US" sz="2000" i="1" dirty="0"/>
              <a:t>(Release v1.3.1-v1.9: 2016-2018)</a:t>
            </a:r>
          </a:p>
          <a:p>
            <a:r>
              <a:rPr lang="en-US" dirty="0"/>
              <a:t>Renaming to </a:t>
            </a:r>
            <a:r>
              <a:rPr lang="en-US" dirty="0" err="1"/>
              <a:t>QMRITools</a:t>
            </a:r>
            <a:r>
              <a:rPr lang="en-US" dirty="0"/>
              <a:t> and first GitHub website </a:t>
            </a:r>
            <a:r>
              <a:rPr lang="en-US" sz="2000" i="1" dirty="0"/>
              <a:t>(v2.0 - mfroeling.github.io/</a:t>
            </a:r>
            <a:r>
              <a:rPr lang="en-US" sz="2000" i="1" dirty="0" err="1"/>
              <a:t>qmritools</a:t>
            </a:r>
            <a:r>
              <a:rPr lang="en-US" sz="2000" i="1" dirty="0"/>
              <a:t> - </a:t>
            </a:r>
            <a:r>
              <a:rPr lang="en-US" sz="2000" i="1" dirty="0" err="1"/>
              <a:t>QMRITools</a:t>
            </a:r>
            <a:r>
              <a:rPr lang="en-US" sz="2000" i="1" dirty="0"/>
              <a:t>: 2018)</a:t>
            </a:r>
          </a:p>
          <a:p>
            <a:r>
              <a:rPr lang="en-US" dirty="0" err="1"/>
              <a:t>Publised</a:t>
            </a:r>
            <a:r>
              <a:rPr lang="en-US" dirty="0"/>
              <a:t> in Journal of Open Source Software </a:t>
            </a:r>
            <a:r>
              <a:rPr lang="en-US" sz="2000" i="1" dirty="0"/>
              <a:t>(DOI: 10.21105/joss.01204: 2019)</a:t>
            </a:r>
          </a:p>
          <a:p>
            <a:r>
              <a:rPr lang="en-US" dirty="0"/>
              <a:t>Extended to more elaborate Jekyll website </a:t>
            </a:r>
            <a:r>
              <a:rPr lang="en-US" sz="2000" i="1" dirty="0"/>
              <a:t>(www.qmritools.com: 2021)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4989D-36CA-DA43-8AE5-FE996DE7319F}"/>
              </a:ext>
            </a:extLst>
          </p:cNvPr>
          <p:cNvSpPr txBox="1"/>
          <p:nvPr/>
        </p:nvSpPr>
        <p:spPr>
          <a:xfrm>
            <a:off x="5372100" y="6147641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nl-NL" sz="1200" dirty="0"/>
              <a:t>PhD thesis Martijn Froeling </a:t>
            </a:r>
            <a:br>
              <a:rPr lang="nl-NL" sz="1200" dirty="0"/>
            </a:br>
            <a:r>
              <a:rPr lang="nl-NL" sz="1200" dirty="0"/>
              <a:t>2012, Eindhoven, The Netherlands</a:t>
            </a:r>
          </a:p>
        </p:txBody>
      </p:sp>
    </p:spTree>
    <p:extLst>
      <p:ext uri="{BB962C8B-B14F-4D97-AF65-F5344CB8AC3E}">
        <p14:creationId xmlns:p14="http://schemas.microsoft.com/office/powerpoint/2010/main" val="2969184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3325-39E9-90B9-1B8F-46E153AE2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it grew:</a:t>
            </a:r>
            <a:r>
              <a:rPr lang="en-US" dirty="0"/>
              <a:t> for each project what can be generalized?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DE27-815B-A1BB-5413-56E4A7A6F2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570" y="1926076"/>
            <a:ext cx="5397230" cy="456679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Philosophy:</a:t>
            </a:r>
          </a:p>
          <a:p>
            <a:pPr lvl="1"/>
            <a:r>
              <a:rPr lang="en-US" dirty="0"/>
              <a:t>Separate functionality from project based scripting/pipelines</a:t>
            </a:r>
          </a:p>
          <a:p>
            <a:pPr lvl="1"/>
            <a:r>
              <a:rPr lang="en-US" dirty="0"/>
              <a:t>No graphical user interfaces</a:t>
            </a:r>
          </a:p>
          <a:p>
            <a:endParaRPr lang="en-US" dirty="0"/>
          </a:p>
          <a:p>
            <a:r>
              <a:rPr lang="en-US" b="1" dirty="0"/>
              <a:t>When prototyping:</a:t>
            </a:r>
          </a:p>
          <a:p>
            <a:pPr lvl="1"/>
            <a:r>
              <a:rPr lang="en-US" dirty="0"/>
              <a:t>Comment code</a:t>
            </a:r>
          </a:p>
          <a:p>
            <a:pPr lvl="1"/>
            <a:r>
              <a:rPr lang="en-US" dirty="0"/>
              <a:t>Only optimize if used often</a:t>
            </a:r>
          </a:p>
          <a:p>
            <a:endParaRPr lang="en-US" dirty="0"/>
          </a:p>
          <a:p>
            <a:r>
              <a:rPr lang="en-US" b="1" dirty="0"/>
              <a:t>When functionality is added:</a:t>
            </a:r>
          </a:p>
          <a:p>
            <a:pPr lvl="1"/>
            <a:r>
              <a:rPr lang="en-US" dirty="0"/>
              <a:t>Write documentation per function</a:t>
            </a:r>
          </a:p>
          <a:p>
            <a:pPr lvl="1"/>
            <a:r>
              <a:rPr lang="en-US" dirty="0"/>
              <a:t>Write usage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C69B1-23A8-E044-CD1A-B7E1B9F063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b="1" dirty="0"/>
              <a:t>List of </a:t>
            </a:r>
            <a:r>
              <a:rPr lang="nl-NL" b="1" dirty="0" err="1"/>
              <a:t>toolboxes</a:t>
            </a:r>
            <a:r>
              <a:rPr lang="nl-NL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3D35E1-AA6A-3C7E-32E0-71915405BE83}"/>
              </a:ext>
            </a:extLst>
          </p:cNvPr>
          <p:cNvSpPr txBox="1"/>
          <p:nvPr/>
        </p:nvSpPr>
        <p:spPr>
          <a:xfrm>
            <a:off x="6290553" y="2603838"/>
            <a:ext cx="186781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CardiacTools</a:t>
            </a:r>
            <a:endParaRPr lang="nl-NL" dirty="0"/>
          </a:p>
          <a:p>
            <a:r>
              <a:rPr lang="nl-NL" dirty="0" err="1"/>
              <a:t>CoilTools</a:t>
            </a:r>
            <a:endParaRPr lang="nl-NL" dirty="0"/>
          </a:p>
          <a:p>
            <a:r>
              <a:rPr lang="nl-NL" dirty="0" err="1"/>
              <a:t>DenoiseTools</a:t>
            </a:r>
            <a:endParaRPr lang="nl-NL" dirty="0"/>
          </a:p>
          <a:p>
            <a:r>
              <a:rPr lang="nl-NL" dirty="0" err="1"/>
              <a:t>DixonTools</a:t>
            </a:r>
            <a:endParaRPr lang="nl-NL" dirty="0"/>
          </a:p>
          <a:p>
            <a:r>
              <a:rPr lang="nl-NL" dirty="0" err="1"/>
              <a:t>ElastixTools</a:t>
            </a:r>
            <a:endParaRPr lang="nl-NL" dirty="0"/>
          </a:p>
          <a:p>
            <a:r>
              <a:rPr lang="nl-NL" dirty="0" err="1"/>
              <a:t>FasciculationTools</a:t>
            </a:r>
            <a:endParaRPr lang="nl-NL" dirty="0"/>
          </a:p>
          <a:p>
            <a:r>
              <a:rPr lang="nl-NL" b="1" dirty="0" err="1"/>
              <a:t>GeneralTools</a:t>
            </a:r>
            <a:endParaRPr lang="nl-NL" b="1" dirty="0"/>
          </a:p>
          <a:p>
            <a:r>
              <a:rPr lang="nl-NL" dirty="0" err="1"/>
              <a:t>GradientTools</a:t>
            </a:r>
            <a:endParaRPr lang="nl-NL" dirty="0"/>
          </a:p>
          <a:p>
            <a:r>
              <a:rPr lang="nl-NL" dirty="0" err="1"/>
              <a:t>ImportTools</a:t>
            </a:r>
            <a:endParaRPr lang="nl-NL" dirty="0"/>
          </a:p>
          <a:p>
            <a:r>
              <a:rPr lang="nl-NL" dirty="0" err="1"/>
              <a:t>IVIMTools</a:t>
            </a:r>
            <a:endParaRPr lang="nl-NL" dirty="0"/>
          </a:p>
          <a:p>
            <a:r>
              <a:rPr lang="nl-NL" dirty="0" err="1"/>
              <a:t>JcouplingTools</a:t>
            </a:r>
            <a:endParaRPr lang="nl-NL" dirty="0"/>
          </a:p>
          <a:p>
            <a:r>
              <a:rPr lang="nl-NL" dirty="0" err="1"/>
              <a:t>LoggingTools</a:t>
            </a:r>
            <a:endParaRPr lang="nl-NL" dirty="0"/>
          </a:p>
          <a:p>
            <a:r>
              <a:rPr lang="nl-NL" dirty="0" err="1"/>
              <a:t>MaskingTools</a:t>
            </a:r>
            <a:endParaRPr lang="nl-NL" dirty="0"/>
          </a:p>
          <a:p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C1E463-A1D0-159F-F7E5-BF2484E03FF3}"/>
              </a:ext>
            </a:extLst>
          </p:cNvPr>
          <p:cNvSpPr txBox="1"/>
          <p:nvPr/>
        </p:nvSpPr>
        <p:spPr>
          <a:xfrm>
            <a:off x="8584767" y="2603838"/>
            <a:ext cx="207601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VisteTools</a:t>
            </a:r>
            <a:endParaRPr lang="nl-NL" dirty="0"/>
          </a:p>
          <a:p>
            <a:r>
              <a:rPr lang="nl-NL" dirty="0" err="1"/>
              <a:t>MuscleBidsTools</a:t>
            </a:r>
            <a:endParaRPr lang="nl-NL" dirty="0"/>
          </a:p>
          <a:p>
            <a:r>
              <a:rPr lang="nl-NL" dirty="0" err="1"/>
              <a:t>NiftiTools</a:t>
            </a:r>
            <a:endParaRPr lang="nl-NL" dirty="0"/>
          </a:p>
          <a:p>
            <a:r>
              <a:rPr lang="nl-NL" dirty="0" err="1"/>
              <a:t>PhysiologyTools</a:t>
            </a:r>
            <a:endParaRPr lang="nl-NL" dirty="0"/>
          </a:p>
          <a:p>
            <a:r>
              <a:rPr lang="nl-NL" dirty="0" err="1"/>
              <a:t>PlottingTools</a:t>
            </a:r>
            <a:endParaRPr lang="nl-NL" dirty="0"/>
          </a:p>
          <a:p>
            <a:r>
              <a:rPr lang="nl-NL" dirty="0" err="1"/>
              <a:t>ProcessingTools</a:t>
            </a:r>
            <a:endParaRPr lang="nl-NL" dirty="0"/>
          </a:p>
          <a:p>
            <a:r>
              <a:rPr lang="nl-NL" dirty="0" err="1"/>
              <a:t>ReconstructionTools</a:t>
            </a:r>
            <a:endParaRPr lang="nl-NL" dirty="0"/>
          </a:p>
          <a:p>
            <a:r>
              <a:rPr lang="nl-NL" dirty="0" err="1"/>
              <a:t>RelaxometryTools</a:t>
            </a:r>
            <a:endParaRPr lang="nl-NL" dirty="0"/>
          </a:p>
          <a:p>
            <a:r>
              <a:rPr lang="nl-NL" dirty="0" err="1"/>
              <a:t>SimulationTools</a:t>
            </a:r>
            <a:endParaRPr lang="nl-NL" dirty="0"/>
          </a:p>
          <a:p>
            <a:r>
              <a:rPr lang="nl-NL" dirty="0" err="1"/>
              <a:t>SpectroTools</a:t>
            </a:r>
            <a:endParaRPr lang="nl-NL" dirty="0"/>
          </a:p>
          <a:p>
            <a:r>
              <a:rPr lang="nl-NL" dirty="0" err="1"/>
              <a:t>TaggingTools</a:t>
            </a:r>
            <a:endParaRPr lang="nl-NL" dirty="0"/>
          </a:p>
          <a:p>
            <a:r>
              <a:rPr lang="nl-NL" b="1" dirty="0" err="1"/>
              <a:t>TensorTools</a:t>
            </a:r>
            <a:endParaRPr lang="nl-NL" b="1" dirty="0"/>
          </a:p>
          <a:p>
            <a:r>
              <a:rPr lang="nl-NL" dirty="0" err="1"/>
              <a:t>TractographyTools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037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CD7F-42ED-21C8-B401-5DD3722D9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Current status:  </a:t>
            </a:r>
            <a:r>
              <a:rPr lang="en-US" dirty="0"/>
              <a:t>still grows every day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996BD-93DC-DC8D-62E4-4701F62CE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3775"/>
          </a:xfrm>
        </p:spPr>
        <p:txBody>
          <a:bodyPr>
            <a:normAutofit/>
          </a:bodyPr>
          <a:lstStyle/>
          <a:p>
            <a:r>
              <a:rPr lang="en-GB" sz="3200" dirty="0"/>
              <a:t>400+ function</a:t>
            </a:r>
          </a:p>
          <a:p>
            <a:r>
              <a:rPr lang="en-GB" sz="3200" dirty="0"/>
              <a:t>200+ options </a:t>
            </a:r>
          </a:p>
          <a:p>
            <a:r>
              <a:rPr lang="en-GB" sz="3200" dirty="0"/>
              <a:t>800+ documentation pages</a:t>
            </a:r>
          </a:p>
          <a:p>
            <a:r>
              <a:rPr lang="en-GB" sz="3200" dirty="0"/>
              <a:t>100+ usage examples</a:t>
            </a:r>
          </a:p>
          <a:p>
            <a:r>
              <a:rPr lang="en-GB" sz="3200" dirty="0"/>
              <a:t>50+ publications</a:t>
            </a:r>
          </a:p>
          <a:p>
            <a:endParaRPr lang="en-GB" sz="3200" dirty="0"/>
          </a:p>
          <a:p>
            <a:pPr marL="0" indent="0">
              <a:buNone/>
            </a:pPr>
            <a:r>
              <a:rPr lang="en-GB" sz="3200" b="1" dirty="0"/>
              <a:t>Updating is part of workflow</a:t>
            </a:r>
          </a:p>
          <a:p>
            <a:r>
              <a:rPr lang="en-GB" sz="3200" dirty="0"/>
              <a:t>28 releases </a:t>
            </a:r>
            <a:endParaRPr lang="nl-NL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5C809-3945-6C4F-57B5-E4929BD67C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12451F6-C8D3-768B-F469-70B9B4259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6002338" cy="435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2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91FBA-BBC6-B1CA-8CF5-24B5D9DD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Where will it go: </a:t>
            </a:r>
            <a:r>
              <a:rPr lang="en-US" dirty="0"/>
              <a:t>based on </a:t>
            </a:r>
            <a:br>
              <a:rPr lang="en-US" dirty="0"/>
            </a:br>
            <a:r>
              <a:rPr lang="en-US" dirty="0"/>
              <a:t>projects I work 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97996-7070-ACCD-1C5B-48CBBF8F3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825625"/>
            <a:ext cx="5194300" cy="4667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nl-NL" sz="3900" b="1" dirty="0"/>
              <a:t>The motion </a:t>
            </a:r>
            <a:r>
              <a:rPr lang="nl-NL" sz="3900" b="1" dirty="0" err="1"/>
              <a:t>study</a:t>
            </a:r>
            <a:r>
              <a:rPr lang="nl-NL" sz="3900" b="1" dirty="0"/>
              <a:t> </a:t>
            </a:r>
            <a:br>
              <a:rPr lang="nl-NL" dirty="0"/>
            </a:br>
            <a:r>
              <a:rPr lang="nl-NL" i="1" dirty="0"/>
              <a:t>(www.muscle-atlas.org)</a:t>
            </a:r>
          </a:p>
          <a:p>
            <a:endParaRPr lang="nl-NL" dirty="0"/>
          </a:p>
          <a:p>
            <a:pPr marL="0" indent="0">
              <a:buNone/>
            </a:pPr>
            <a:r>
              <a:rPr lang="en-US" i="1" dirty="0"/>
              <a:t>“The Motion Study aims to gather data from 160 healthy individuals aged 15 to 65 years, using a combination of bilateral quantitative MRI scans of the full legs and force measurements. The study has three parts: two questionnaires, an MRI scan, and muscle strength measurements.”</a:t>
            </a:r>
            <a:endParaRPr lang="nl-NL" i="1" dirty="0"/>
          </a:p>
        </p:txBody>
      </p:sp>
      <p:pic>
        <p:nvPicPr>
          <p:cNvPr id="1028" name="Picture 4" descr="Whole leg Dixon based water fat imaging of muscle">
            <a:extLst>
              <a:ext uri="{FF2B5EF4-FFF2-40B4-BE49-F238E27FC236}">
                <a16:creationId xmlns:a16="http://schemas.microsoft.com/office/drawing/2014/main" id="{0B8AF317-70C6-1C73-1365-2318DC0E671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103129"/>
            <a:ext cx="4318058" cy="21473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ole leg diffusion tensor imaging of muscle">
            <a:extLst>
              <a:ext uri="{FF2B5EF4-FFF2-40B4-BE49-F238E27FC236}">
                <a16:creationId xmlns:a16="http://schemas.microsoft.com/office/drawing/2014/main" id="{E2B87718-2852-2CCD-F489-ABB8A1039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2339501"/>
            <a:ext cx="4318346" cy="21473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Whole leg water only t2 mapping of muscle">
            <a:extLst>
              <a:ext uri="{FF2B5EF4-FFF2-40B4-BE49-F238E27FC236}">
                <a16:creationId xmlns:a16="http://schemas.microsoft.com/office/drawing/2014/main" id="{E0808779-7B07-D9EC-2169-91AADE764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4607506"/>
            <a:ext cx="4318346" cy="21473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653E77-D61E-0EF2-42D0-B949E8D32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23" y="3272845"/>
            <a:ext cx="1618758" cy="30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98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095EDA1-D00C-53B6-64FB-2C382FEC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55761">
            <a:off x="9567298" y="415155"/>
            <a:ext cx="3656337" cy="17916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0B8821-AD70-EDB4-B290-237CAA4A2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6621">
            <a:off x="-91673" y="5541439"/>
            <a:ext cx="4705859" cy="1524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CE254C-40AA-AC25-07C3-4D8EAA2D5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9161">
            <a:off x="4694249" y="5970852"/>
            <a:ext cx="2520704" cy="2539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F09EF5-E4B0-E8CA-EE8B-F27FBA4BB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7944">
            <a:off x="5700677" y="-552439"/>
            <a:ext cx="4896930" cy="18834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953C37-0EDE-C08E-66B4-F131B896F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B0FDEC-55B9-3082-3F4D-3C54CB62B0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1509">
            <a:off x="-292010" y="3809218"/>
            <a:ext cx="2561381" cy="14678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CF35B-CBBD-55A6-D5FD-E628284A5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7056">
            <a:off x="-508034" y="2350494"/>
            <a:ext cx="3687957" cy="20037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DF7BC7-7156-DBB0-60B8-C449EECB41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884">
            <a:off x="4700421" y="5166934"/>
            <a:ext cx="4808397" cy="128384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E20492-9554-80E4-455B-4DB81EC49F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75301">
            <a:off x="7397832" y="3314616"/>
            <a:ext cx="3094612" cy="14792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7B4C12A-CF4C-81CC-6B73-BA9B201C57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71431">
            <a:off x="3820201" y="99394"/>
            <a:ext cx="2592366" cy="1491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3D706F4-94E3-7503-F281-785FBFE1A4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4131">
            <a:off x="9994063" y="2387633"/>
            <a:ext cx="2328943" cy="23231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016414-1AE9-A609-8843-0E23EC15C5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0046">
            <a:off x="4599082" y="1443958"/>
            <a:ext cx="2895027" cy="1538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0F44C28-1CC8-963C-88E1-5ECDB7ABC934}"/>
              </a:ext>
            </a:extLst>
          </p:cNvPr>
          <p:cNvGrpSpPr/>
          <p:nvPr/>
        </p:nvGrpSpPr>
        <p:grpSpPr>
          <a:xfrm>
            <a:off x="161383" y="170934"/>
            <a:ext cx="11916317" cy="6585466"/>
            <a:chOff x="309110" y="273486"/>
            <a:chExt cx="11586435" cy="63849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E0EECC2-6A7A-A663-9CCA-DD62D5C6B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110" y="273486"/>
              <a:ext cx="3961334" cy="2971001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D0DDE79-7B93-B6D7-87A2-AD48B5A9C737}"/>
                </a:ext>
              </a:extLst>
            </p:cNvPr>
            <p:cNvGrpSpPr/>
            <p:nvPr/>
          </p:nvGrpSpPr>
          <p:grpSpPr>
            <a:xfrm>
              <a:off x="6339783" y="831508"/>
              <a:ext cx="5555762" cy="5826967"/>
              <a:chOff x="6339783" y="831508"/>
              <a:chExt cx="5555762" cy="5826967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78C4F72-46D9-44C5-7336-E2B5D84D96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27052" y="4207105"/>
                <a:ext cx="3268493" cy="245137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11C24EC-65F0-6649-5C93-69838D785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9783" y="831508"/>
                <a:ext cx="3574001" cy="2680501"/>
              </a:xfrm>
              <a:prstGeom prst="rect">
                <a:avLst/>
              </a:prstGeom>
            </p:spPr>
          </p:pic>
        </p:grpSp>
      </p:grp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AD092B-B03A-A167-FDE0-127B09BD79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8160">
            <a:off x="1404314" y="3444650"/>
            <a:ext cx="4489314" cy="214196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C862C38-4773-8C83-2AFD-A3371DF1DFFD}"/>
              </a:ext>
            </a:extLst>
          </p:cNvPr>
          <p:cNvSpPr/>
          <p:nvPr/>
        </p:nvSpPr>
        <p:spPr>
          <a:xfrm rot="539823">
            <a:off x="3166136" y="2588037"/>
            <a:ext cx="5859726" cy="2700367"/>
          </a:xfrm>
          <a:prstGeom prst="roundRect">
            <a:avLst>
              <a:gd name="adj" fmla="val 12153"/>
            </a:avLst>
          </a:prstGeom>
          <a:blipFill>
            <a:blip r:embed="rId17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2541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335</Words>
  <Application>Microsoft Office PowerPoint</Application>
  <PresentationFormat>Widescreen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QMRITools</vt:lpstr>
      <vt:lpstr>How it started: start small time does the rest</vt:lpstr>
      <vt:lpstr>How it grew: for each project what can be generalized?</vt:lpstr>
      <vt:lpstr>Current status:  still grows every day</vt:lpstr>
      <vt:lpstr>Where will it go: based on  projects I work 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QMRITools</dc:title>
  <dc:creator>Froeling, M. (Martijn)</dc:creator>
  <cp:lastModifiedBy>Froeling, M. (Martijn)</cp:lastModifiedBy>
  <cp:revision>2</cp:revision>
  <dcterms:created xsi:type="dcterms:W3CDTF">2023-06-02T13:16:44Z</dcterms:created>
  <dcterms:modified xsi:type="dcterms:W3CDTF">2023-06-02T14:05:09Z</dcterms:modified>
</cp:coreProperties>
</file>